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4" r:id="rId4"/>
    <p:sldId id="257"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juhtslaidi alapealkirja laadi redigeerimiseks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iite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Redigeeri juhtslaidi tekstilaade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t-EE"/>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lus.ee/" TargetMode="External"/><Relationship Id="rId2" Type="http://schemas.openxmlformats.org/officeDocument/2006/relationships/hyperlink" Target="http://taimenimed.ut.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bg2">
                <a:tint val="90000"/>
                <a:satMod val="92000"/>
                <a:lumMod val="120000"/>
              </a:schemeClr>
            </a:gs>
            <a:gs pos="85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pPr algn="ctr"/>
            <a:r>
              <a:rPr lang="et-EE" sz="4800" b="1" dirty="0"/>
              <a:t>Taimenimede kirjutamine perekond</a:t>
            </a:r>
            <a:r>
              <a:rPr lang="et-EE" sz="4800" b="1" i="1" dirty="0"/>
              <a:t> Ribes </a:t>
            </a:r>
            <a:r>
              <a:rPr lang="et-EE" sz="4800" b="1" dirty="0"/>
              <a:t>näitel</a:t>
            </a:r>
          </a:p>
        </p:txBody>
      </p:sp>
      <p:sp>
        <p:nvSpPr>
          <p:cNvPr id="3" name="Alapealkiri 2"/>
          <p:cNvSpPr>
            <a:spLocks noGrp="1"/>
          </p:cNvSpPr>
          <p:nvPr>
            <p:ph type="subTitle" idx="1"/>
          </p:nvPr>
        </p:nvSpPr>
        <p:spPr>
          <a:xfrm>
            <a:off x="2589213" y="4777380"/>
            <a:ext cx="8915399" cy="616256"/>
          </a:xfrm>
        </p:spPr>
        <p:txBody>
          <a:bodyPr>
            <a:normAutofit/>
          </a:bodyPr>
          <a:lstStyle/>
          <a:p>
            <a:pPr algn="ctr"/>
            <a:r>
              <a:rPr lang="et-EE" sz="2400" b="1" dirty="0"/>
              <a:t>Suur või väike perekond</a:t>
            </a:r>
          </a:p>
        </p:txBody>
      </p:sp>
      <p:sp>
        <p:nvSpPr>
          <p:cNvPr id="4" name="TextBox 3"/>
          <p:cNvSpPr txBox="1"/>
          <p:nvPr/>
        </p:nvSpPr>
        <p:spPr>
          <a:xfrm>
            <a:off x="6069495" y="5989982"/>
            <a:ext cx="2234907" cy="523220"/>
          </a:xfrm>
          <a:prstGeom prst="rect">
            <a:avLst/>
          </a:prstGeom>
          <a:noFill/>
        </p:spPr>
        <p:txBody>
          <a:bodyPr wrap="none" rtlCol="0">
            <a:spAutoFit/>
          </a:bodyPr>
          <a:lstStyle/>
          <a:p>
            <a:r>
              <a:rPr lang="et-EE" sz="2800" dirty="0"/>
              <a:t>Jaan Kivistik</a:t>
            </a:r>
          </a:p>
        </p:txBody>
      </p:sp>
    </p:spTree>
    <p:extLst>
      <p:ext uri="{BB962C8B-B14F-4D97-AF65-F5344CB8AC3E}">
        <p14:creationId xmlns:p14="http://schemas.microsoft.com/office/powerpoint/2010/main" val="203915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2088470" y="1283567"/>
            <a:ext cx="8915400" cy="2002972"/>
          </a:xfrm>
        </p:spPr>
        <p:txBody>
          <a:bodyPr>
            <a:normAutofit/>
          </a:bodyPr>
          <a:lstStyle/>
          <a:p>
            <a:pPr marL="0" indent="0" algn="ctr">
              <a:buNone/>
            </a:pPr>
            <a:r>
              <a:rPr lang="et-EE" sz="3600" b="1" dirty="0">
                <a:solidFill>
                  <a:schemeClr val="tx1"/>
                </a:solidFill>
                <a:latin typeface="+mj-lt"/>
                <a:hlinkClick r:id="rId2"/>
              </a:rPr>
              <a:t>Eestikeelsete taimenimede andmebaas</a:t>
            </a:r>
            <a:r>
              <a:rPr lang="et-EE" sz="3600" b="1" dirty="0">
                <a:solidFill>
                  <a:schemeClr val="tx1"/>
                </a:solidFill>
                <a:latin typeface="+mj-lt"/>
              </a:rPr>
              <a:t> </a:t>
            </a:r>
          </a:p>
          <a:p>
            <a:pPr marL="0" indent="0" algn="ctr">
              <a:buNone/>
            </a:pPr>
            <a:r>
              <a:rPr lang="et-EE" dirty="0">
                <a:solidFill>
                  <a:schemeClr val="tx1"/>
                </a:solidFill>
                <a:hlinkClick r:id="rId3"/>
              </a:rPr>
              <a:t>Eesti Looduseuurijate Seltsi</a:t>
            </a:r>
            <a:r>
              <a:rPr lang="et-EE" dirty="0">
                <a:solidFill>
                  <a:schemeClr val="tx1"/>
                </a:solidFill>
              </a:rPr>
              <a:t> botaanika terminoloogia komisjon</a:t>
            </a:r>
          </a:p>
          <a:p>
            <a:pPr marL="0" indent="0">
              <a:buNone/>
            </a:pPr>
            <a:endParaRPr lang="et-EE" dirty="0"/>
          </a:p>
          <a:p>
            <a:pPr marL="0" indent="0">
              <a:buNone/>
            </a:pPr>
            <a:endParaRPr lang="et-EE" dirty="0"/>
          </a:p>
        </p:txBody>
      </p:sp>
      <p:sp>
        <p:nvSpPr>
          <p:cNvPr id="5" name="Ristkülik 4"/>
          <p:cNvSpPr/>
          <p:nvPr/>
        </p:nvSpPr>
        <p:spPr>
          <a:xfrm>
            <a:off x="2597427" y="3673187"/>
            <a:ext cx="8136834" cy="2443489"/>
          </a:xfrm>
          <a:prstGeom prst="rect">
            <a:avLst/>
          </a:prstGeom>
        </p:spPr>
        <p:txBody>
          <a:bodyPr wrap="square">
            <a:spAutoFit/>
          </a:bodyPr>
          <a:lstStyle/>
          <a:p>
            <a:pPr algn="just">
              <a:lnSpc>
                <a:spcPct val="107000"/>
              </a:lnSpc>
              <a:spcAft>
                <a:spcPts val="800"/>
              </a:spcAft>
            </a:pPr>
            <a:r>
              <a:rPr lang="et-EE" sz="2400" b="1" dirty="0">
                <a:latin typeface="Arial" panose="020B0604020202020204" pitchFamily="34" charset="0"/>
                <a:ea typeface="Calibri" panose="020F0502020204030204" pitchFamily="34" charset="0"/>
                <a:cs typeface="Times New Roman" panose="02020603050405020304" pitchFamily="18" charset="0"/>
              </a:rPr>
              <a:t>Nimekiri ei järgi ühtegi taimesüstemaatilist käsitlust ega esita ka enda oma. Tõde on mitmesugune ja pidevalt muutuv. Paljud liigid leiduvad nimekirjas mitme nime all, kas ühes või teises perekonnas või liigimahus. Kasutajad on vabad järgima oma taksonoomiaalaseid eelistusi.</a:t>
            </a:r>
            <a:endParaRPr lang="et-E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765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rot="10800000" flipV="1">
            <a:off x="2828215" y="112133"/>
            <a:ext cx="6822831" cy="1038971"/>
          </a:xfrm>
        </p:spPr>
        <p:txBody>
          <a:bodyPr>
            <a:normAutofit/>
          </a:bodyPr>
          <a:lstStyle/>
          <a:p>
            <a:pPr algn="ctr"/>
            <a:r>
              <a:rPr lang="et-EE" b="1" dirty="0"/>
              <a:t>Andmebaasi avaleht</a:t>
            </a:r>
            <a:br>
              <a:rPr lang="et-EE" dirty="0"/>
            </a:br>
            <a:r>
              <a:rPr lang="et-EE" sz="1600" dirty="0"/>
              <a:t>Klõpsa: Abi otsingu kasutamisel</a:t>
            </a:r>
          </a:p>
        </p:txBody>
      </p:sp>
      <p:pic>
        <p:nvPicPr>
          <p:cNvPr id="5" name="Sisu kohatäide 4"/>
          <p:cNvPicPr>
            <a:picLocks noGrp="1" noChangeAspect="1"/>
          </p:cNvPicPr>
          <p:nvPr>
            <p:ph idx="1"/>
          </p:nvPr>
        </p:nvPicPr>
        <p:blipFill>
          <a:blip r:embed="rId2"/>
          <a:stretch>
            <a:fillRect/>
          </a:stretch>
        </p:blipFill>
        <p:spPr>
          <a:xfrm>
            <a:off x="1062747" y="1402896"/>
            <a:ext cx="11129253" cy="4800502"/>
          </a:xfrm>
        </p:spPr>
      </p:pic>
    </p:spTree>
    <p:extLst>
      <p:ext uri="{BB962C8B-B14F-4D97-AF65-F5344CB8AC3E}">
        <p14:creationId xmlns:p14="http://schemas.microsoft.com/office/powerpoint/2010/main" val="382350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592926" y="624110"/>
            <a:ext cx="8242852" cy="1280890"/>
          </a:xfrm>
        </p:spPr>
        <p:txBody>
          <a:bodyPr>
            <a:normAutofit/>
          </a:bodyPr>
          <a:lstStyle/>
          <a:p>
            <a:pPr algn="ctr"/>
            <a:r>
              <a:rPr lang="et-EE" b="1" dirty="0"/>
              <a:t>Lai või kitsas perekond</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3634481437"/>
              </p:ext>
            </p:extLst>
          </p:nvPr>
        </p:nvGraphicFramePr>
        <p:xfrm>
          <a:off x="2592925" y="1848679"/>
          <a:ext cx="8242852" cy="4235009"/>
        </p:xfrm>
        <a:graphic>
          <a:graphicData uri="http://schemas.openxmlformats.org/drawingml/2006/table">
            <a:tbl>
              <a:tblPr firstRow="1" firstCol="1" bandRow="1">
                <a:tableStyleId>{5C22544A-7EE6-4342-B048-85BDC9FD1C3A}</a:tableStyleId>
              </a:tblPr>
              <a:tblGrid>
                <a:gridCol w="1952571">
                  <a:extLst>
                    <a:ext uri="{9D8B030D-6E8A-4147-A177-3AD203B41FA5}">
                      <a16:colId xmlns:a16="http://schemas.microsoft.com/office/drawing/2014/main" val="713375303"/>
                    </a:ext>
                  </a:extLst>
                </a:gridCol>
                <a:gridCol w="1392447">
                  <a:extLst>
                    <a:ext uri="{9D8B030D-6E8A-4147-A177-3AD203B41FA5}">
                      <a16:colId xmlns:a16="http://schemas.microsoft.com/office/drawing/2014/main" val="3429732505"/>
                    </a:ext>
                  </a:extLst>
                </a:gridCol>
                <a:gridCol w="1677515">
                  <a:extLst>
                    <a:ext uri="{9D8B030D-6E8A-4147-A177-3AD203B41FA5}">
                      <a16:colId xmlns:a16="http://schemas.microsoft.com/office/drawing/2014/main" val="2333651116"/>
                    </a:ext>
                  </a:extLst>
                </a:gridCol>
                <a:gridCol w="3220319">
                  <a:extLst>
                    <a:ext uri="{9D8B030D-6E8A-4147-A177-3AD203B41FA5}">
                      <a16:colId xmlns:a16="http://schemas.microsoft.com/office/drawing/2014/main" val="2784344909"/>
                    </a:ext>
                  </a:extLst>
                </a:gridCol>
              </a:tblGrid>
              <a:tr h="1133672">
                <a:tc>
                  <a:txBody>
                    <a:bodyPr/>
                    <a:lstStyle/>
                    <a:p>
                      <a:pPr algn="l">
                        <a:lnSpc>
                          <a:spcPct val="107000"/>
                        </a:lnSpc>
                        <a:spcAft>
                          <a:spcPts val="0"/>
                        </a:spcAft>
                      </a:pPr>
                      <a:r>
                        <a:rPr lang="et-EE" sz="2000" dirty="0">
                          <a:solidFill>
                            <a:schemeClr val="tx1"/>
                          </a:solidFill>
                          <a:effectLst/>
                        </a:rPr>
                        <a:t>Kultuur</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dirty="0">
                          <a:solidFill>
                            <a:schemeClr val="tx1"/>
                          </a:solidFill>
                          <a:effectLst/>
                        </a:rPr>
                        <a:t>Lai perekond</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dirty="0">
                          <a:solidFill>
                            <a:schemeClr val="tx1"/>
                          </a:solidFill>
                          <a:effectLst/>
                        </a:rPr>
                        <a:t>Kitsas perekond</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dirty="0">
                          <a:solidFill>
                            <a:schemeClr val="tx1"/>
                          </a:solidFill>
                          <a:effectLst/>
                        </a:rPr>
                        <a:t>Alamperekonnad</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5285938"/>
                  </a:ext>
                </a:extLst>
              </a:tr>
              <a:tr h="834852">
                <a:tc>
                  <a:txBody>
                    <a:bodyPr/>
                    <a:lstStyle/>
                    <a:p>
                      <a:pPr algn="l">
                        <a:lnSpc>
                          <a:spcPct val="107000"/>
                        </a:lnSpc>
                        <a:spcAft>
                          <a:spcPts val="0"/>
                        </a:spcAft>
                      </a:pPr>
                      <a:r>
                        <a:rPr lang="et-EE" sz="2000" dirty="0">
                          <a:solidFill>
                            <a:schemeClr val="tx1"/>
                          </a:solidFill>
                          <a:effectLst/>
                        </a:rPr>
                        <a:t>Karusmari</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L.</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err="1">
                          <a:solidFill>
                            <a:schemeClr val="tx1"/>
                          </a:solidFill>
                          <a:effectLst/>
                        </a:rPr>
                        <a:t>Grossularia</a:t>
                      </a:r>
                      <a:r>
                        <a:rPr lang="et-EE" sz="2000" dirty="0">
                          <a:solidFill>
                            <a:schemeClr val="tx1"/>
                          </a:solidFill>
                          <a:effectLst/>
                        </a:rPr>
                        <a:t> </a:t>
                      </a:r>
                      <a:r>
                        <a:rPr lang="et-EE" sz="2000" dirty="0" err="1">
                          <a:solidFill>
                            <a:schemeClr val="tx1"/>
                          </a:solidFill>
                          <a:effectLst/>
                        </a:rPr>
                        <a:t>Mill</a:t>
                      </a:r>
                      <a:r>
                        <a:rPr lang="et-EE" sz="2000" dirty="0">
                          <a:solidFill>
                            <a:schemeClr val="tx1"/>
                          </a:solidFill>
                          <a:effectLst/>
                        </a:rPr>
                        <a:t>.</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a:t>
                      </a:r>
                      <a:r>
                        <a:rPr lang="et-EE" sz="2000" dirty="0" err="1">
                          <a:solidFill>
                            <a:schemeClr val="tx1"/>
                          </a:solidFill>
                          <a:effectLst/>
                        </a:rPr>
                        <a:t>subg</a:t>
                      </a:r>
                      <a:r>
                        <a:rPr lang="et-EE" sz="2000" dirty="0">
                          <a:solidFill>
                            <a:schemeClr val="tx1"/>
                          </a:solidFill>
                          <a:effectLst/>
                        </a:rPr>
                        <a:t>. </a:t>
                      </a:r>
                      <a:r>
                        <a:rPr lang="et-EE" sz="2000" i="1" dirty="0" err="1">
                          <a:solidFill>
                            <a:schemeClr val="tx1"/>
                          </a:solidFill>
                          <a:effectLst/>
                        </a:rPr>
                        <a:t>Grossularia</a:t>
                      </a:r>
                      <a:r>
                        <a:rPr lang="et-EE" sz="2000" dirty="0">
                          <a:solidFill>
                            <a:schemeClr val="tx1"/>
                          </a:solidFill>
                          <a:effectLst/>
                        </a:rPr>
                        <a:t> (</a:t>
                      </a:r>
                      <a:r>
                        <a:rPr lang="et-EE" sz="2000" dirty="0" err="1">
                          <a:solidFill>
                            <a:schemeClr val="tx1"/>
                          </a:solidFill>
                          <a:effectLst/>
                        </a:rPr>
                        <a:t>Mill</a:t>
                      </a:r>
                      <a:r>
                        <a:rPr lang="et-EE" sz="2000" dirty="0">
                          <a:solidFill>
                            <a:schemeClr val="tx1"/>
                          </a:solidFill>
                          <a:effectLst/>
                        </a:rPr>
                        <a:t>.) </a:t>
                      </a:r>
                      <a:r>
                        <a:rPr lang="et-EE" sz="2000" dirty="0" err="1">
                          <a:solidFill>
                            <a:schemeClr val="tx1"/>
                          </a:solidFill>
                          <a:effectLst/>
                        </a:rPr>
                        <a:t>Pers</a:t>
                      </a:r>
                      <a:r>
                        <a:rPr lang="et-EE" sz="2000" dirty="0">
                          <a:solidFill>
                            <a:schemeClr val="tx1"/>
                          </a:solidFill>
                          <a:effectLst/>
                        </a:rPr>
                        <a:t>.</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4287968"/>
                  </a:ext>
                </a:extLst>
              </a:tr>
              <a:tr h="800437">
                <a:tc>
                  <a:txBody>
                    <a:bodyPr/>
                    <a:lstStyle/>
                    <a:p>
                      <a:pPr algn="l">
                        <a:lnSpc>
                          <a:spcPct val="107000"/>
                        </a:lnSpc>
                        <a:spcAft>
                          <a:spcPts val="0"/>
                        </a:spcAft>
                      </a:pPr>
                      <a:r>
                        <a:rPr lang="et-EE" sz="2000">
                          <a:solidFill>
                            <a:schemeClr val="tx1"/>
                          </a:solidFill>
                          <a:effectLst/>
                        </a:rPr>
                        <a:t>Must sõstar</a:t>
                      </a:r>
                      <a:endParaRPr lang="et-EE"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L.</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dirty="0">
                          <a:solidFill>
                            <a:schemeClr val="tx1"/>
                          </a:solidFill>
                          <a:effectLst/>
                        </a:rPr>
                        <a:t> </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a:t>
                      </a:r>
                      <a:r>
                        <a:rPr lang="et-EE" sz="2000" dirty="0" err="1">
                          <a:solidFill>
                            <a:schemeClr val="tx1"/>
                          </a:solidFill>
                          <a:effectLst/>
                        </a:rPr>
                        <a:t>subg</a:t>
                      </a:r>
                      <a:r>
                        <a:rPr lang="et-EE" sz="2000" dirty="0">
                          <a:solidFill>
                            <a:schemeClr val="tx1"/>
                          </a:solidFill>
                          <a:effectLst/>
                        </a:rPr>
                        <a:t>. </a:t>
                      </a:r>
                      <a:r>
                        <a:rPr lang="et-EE" sz="2000" i="1" dirty="0" err="1">
                          <a:solidFill>
                            <a:schemeClr val="tx1"/>
                          </a:solidFill>
                          <a:effectLst/>
                        </a:rPr>
                        <a:t>Eucoreosma</a:t>
                      </a:r>
                      <a:r>
                        <a:rPr lang="et-EE" sz="2000" dirty="0">
                          <a:solidFill>
                            <a:schemeClr val="tx1"/>
                          </a:solidFill>
                          <a:effectLst/>
                        </a:rPr>
                        <a:t> </a:t>
                      </a:r>
                      <a:r>
                        <a:rPr lang="et-EE" sz="2000" dirty="0" err="1">
                          <a:solidFill>
                            <a:schemeClr val="tx1"/>
                          </a:solidFill>
                          <a:effectLst/>
                        </a:rPr>
                        <a:t>Jancz</a:t>
                      </a:r>
                      <a:r>
                        <a:rPr lang="et-EE" sz="2000" dirty="0">
                          <a:solidFill>
                            <a:schemeClr val="tx1"/>
                          </a:solidFill>
                          <a:effectLst/>
                        </a:rPr>
                        <a:t>.</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5859031"/>
                  </a:ext>
                </a:extLst>
              </a:tr>
              <a:tr h="813776">
                <a:tc>
                  <a:txBody>
                    <a:bodyPr/>
                    <a:lstStyle/>
                    <a:p>
                      <a:pPr algn="l">
                        <a:lnSpc>
                          <a:spcPct val="107000"/>
                        </a:lnSpc>
                        <a:spcAft>
                          <a:spcPts val="0"/>
                        </a:spcAft>
                      </a:pPr>
                      <a:r>
                        <a:rPr lang="et-EE" sz="2000" dirty="0">
                          <a:solidFill>
                            <a:schemeClr val="tx1"/>
                          </a:solidFill>
                          <a:effectLst/>
                        </a:rPr>
                        <a:t>Punane sõstar</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L.</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dirty="0">
                          <a:solidFill>
                            <a:schemeClr val="tx1"/>
                          </a:solidFill>
                          <a:effectLst/>
                        </a:rPr>
                        <a:t> </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a:t>
                      </a:r>
                      <a:r>
                        <a:rPr lang="et-EE" sz="2000" dirty="0" err="1">
                          <a:solidFill>
                            <a:schemeClr val="tx1"/>
                          </a:solidFill>
                          <a:effectLst/>
                        </a:rPr>
                        <a:t>subg</a:t>
                      </a:r>
                      <a:r>
                        <a:rPr lang="et-EE" sz="2000" dirty="0">
                          <a:solidFill>
                            <a:schemeClr val="tx1"/>
                          </a:solidFill>
                          <a:effectLst/>
                        </a:rPr>
                        <a:t>. </a:t>
                      </a:r>
                      <a:r>
                        <a:rPr lang="et-EE" sz="2000" i="1" dirty="0" err="1">
                          <a:solidFill>
                            <a:schemeClr val="tx1"/>
                          </a:solidFill>
                          <a:effectLst/>
                        </a:rPr>
                        <a:t>Ribesia</a:t>
                      </a:r>
                      <a:r>
                        <a:rPr lang="et-EE" sz="2000" dirty="0">
                          <a:solidFill>
                            <a:schemeClr val="tx1"/>
                          </a:solidFill>
                          <a:effectLst/>
                        </a:rPr>
                        <a:t> (</a:t>
                      </a:r>
                      <a:r>
                        <a:rPr lang="et-EE" sz="2000" dirty="0" err="1">
                          <a:solidFill>
                            <a:schemeClr val="tx1"/>
                          </a:solidFill>
                          <a:effectLst/>
                        </a:rPr>
                        <a:t>Berl</a:t>
                      </a:r>
                      <a:r>
                        <a:rPr lang="et-EE" sz="2000" dirty="0">
                          <a:solidFill>
                            <a:schemeClr val="tx1"/>
                          </a:solidFill>
                          <a:effectLst/>
                        </a:rPr>
                        <a:t>.) </a:t>
                      </a:r>
                      <a:r>
                        <a:rPr lang="et-EE" sz="2000" dirty="0" err="1">
                          <a:solidFill>
                            <a:schemeClr val="tx1"/>
                          </a:solidFill>
                          <a:effectLst/>
                        </a:rPr>
                        <a:t>Jancz</a:t>
                      </a:r>
                      <a:r>
                        <a:rPr lang="et-EE" sz="2000" dirty="0">
                          <a:solidFill>
                            <a:schemeClr val="tx1"/>
                          </a:solidFill>
                          <a:effectLst/>
                        </a:rPr>
                        <a:t>.</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922682"/>
                  </a:ext>
                </a:extLst>
              </a:tr>
              <a:tr h="639748">
                <a:tc>
                  <a:txBody>
                    <a:bodyPr/>
                    <a:lstStyle/>
                    <a:p>
                      <a:pPr algn="l">
                        <a:lnSpc>
                          <a:spcPct val="107000"/>
                        </a:lnSpc>
                        <a:spcAft>
                          <a:spcPts val="0"/>
                        </a:spcAft>
                      </a:pPr>
                      <a:r>
                        <a:rPr lang="et-EE" sz="2000">
                          <a:solidFill>
                            <a:schemeClr val="tx1"/>
                          </a:solidFill>
                          <a:effectLst/>
                        </a:rPr>
                        <a:t>Kuldsõstar</a:t>
                      </a:r>
                      <a:endParaRPr lang="et-EE"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L.</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a:solidFill>
                            <a:schemeClr val="tx1"/>
                          </a:solidFill>
                          <a:effectLst/>
                        </a:rPr>
                        <a:t> </a:t>
                      </a:r>
                      <a:endParaRPr lang="et-EE"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000" i="1" dirty="0">
                          <a:solidFill>
                            <a:schemeClr val="tx1"/>
                          </a:solidFill>
                          <a:effectLst/>
                        </a:rPr>
                        <a:t>Ribes</a:t>
                      </a:r>
                      <a:r>
                        <a:rPr lang="et-EE" sz="2000" dirty="0">
                          <a:solidFill>
                            <a:schemeClr val="tx1"/>
                          </a:solidFill>
                          <a:effectLst/>
                        </a:rPr>
                        <a:t> </a:t>
                      </a:r>
                      <a:r>
                        <a:rPr lang="et-EE" sz="2000" dirty="0" err="1">
                          <a:solidFill>
                            <a:schemeClr val="tx1"/>
                          </a:solidFill>
                          <a:effectLst/>
                        </a:rPr>
                        <a:t>subg</a:t>
                      </a:r>
                      <a:r>
                        <a:rPr lang="et-EE" sz="2000" dirty="0">
                          <a:solidFill>
                            <a:schemeClr val="tx1"/>
                          </a:solidFill>
                          <a:effectLst/>
                        </a:rPr>
                        <a:t>. </a:t>
                      </a:r>
                      <a:r>
                        <a:rPr lang="et-EE" sz="2000" i="1" dirty="0" err="1">
                          <a:solidFill>
                            <a:schemeClr val="tx1"/>
                          </a:solidFill>
                          <a:effectLst/>
                        </a:rPr>
                        <a:t>Symphocalyx</a:t>
                      </a:r>
                      <a:r>
                        <a:rPr lang="et-EE" sz="2000" dirty="0">
                          <a:solidFill>
                            <a:schemeClr val="tx1"/>
                          </a:solidFill>
                          <a:effectLst/>
                        </a:rPr>
                        <a:t> </a:t>
                      </a:r>
                      <a:r>
                        <a:rPr lang="et-EE" sz="2000" dirty="0" err="1">
                          <a:solidFill>
                            <a:schemeClr val="tx1"/>
                          </a:solidFill>
                          <a:effectLst/>
                        </a:rPr>
                        <a:t>Berl</a:t>
                      </a:r>
                      <a:r>
                        <a:rPr lang="et-EE" sz="2000" dirty="0">
                          <a:solidFill>
                            <a:schemeClr val="tx1"/>
                          </a:solidFill>
                          <a:effectLst/>
                        </a:rPr>
                        <a:t>. </a:t>
                      </a:r>
                      <a:endPar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3125298"/>
                  </a:ext>
                </a:extLst>
              </a:tr>
            </a:tbl>
          </a:graphicData>
        </a:graphic>
      </p:graphicFrame>
    </p:spTree>
    <p:extLst>
      <p:ext uri="{BB962C8B-B14F-4D97-AF65-F5344CB8AC3E}">
        <p14:creationId xmlns:p14="http://schemas.microsoft.com/office/powerpoint/2010/main" val="256932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a:t>Aednikule on sordinimi liiginimest vajalikum</a:t>
            </a:r>
          </a:p>
        </p:txBody>
      </p:sp>
      <p:sp>
        <p:nvSpPr>
          <p:cNvPr id="3" name="Sisu kohatäide 2"/>
          <p:cNvSpPr>
            <a:spLocks noGrp="1"/>
          </p:cNvSpPr>
          <p:nvPr>
            <p:ph idx="1"/>
          </p:nvPr>
        </p:nvSpPr>
        <p:spPr>
          <a:xfrm>
            <a:off x="2589212" y="2133600"/>
            <a:ext cx="8915400" cy="2517913"/>
          </a:xfrm>
        </p:spPr>
        <p:txBody>
          <a:bodyPr anchor="ctr"/>
          <a:lstStyle/>
          <a:p>
            <a:r>
              <a:rPr lang="et-EE" sz="2800" i="1" dirty="0"/>
              <a:t>Ribes </a:t>
            </a:r>
            <a:r>
              <a:rPr lang="et-EE" sz="2800" i="1" dirty="0" err="1"/>
              <a:t>aureum</a:t>
            </a:r>
            <a:r>
              <a:rPr lang="et-EE" sz="2800" i="1" dirty="0"/>
              <a:t> </a:t>
            </a:r>
            <a:r>
              <a:rPr lang="et-EE" sz="2800" dirty="0"/>
              <a:t>– kuldsõstar</a:t>
            </a:r>
          </a:p>
          <a:p>
            <a:r>
              <a:rPr lang="et-EE" sz="2800" i="1" dirty="0"/>
              <a:t>Ribes </a:t>
            </a:r>
            <a:r>
              <a:rPr lang="et-EE" sz="2800" i="1" dirty="0" err="1"/>
              <a:t>aureum</a:t>
            </a:r>
            <a:r>
              <a:rPr lang="et-EE" sz="2800" i="1" dirty="0"/>
              <a:t> </a:t>
            </a:r>
            <a:r>
              <a:rPr lang="et-EE" sz="2800" dirty="0"/>
              <a:t>‘</a:t>
            </a:r>
            <a:r>
              <a:rPr lang="et-EE" sz="2800" dirty="0" err="1"/>
              <a:t>Plotnomjassaja</a:t>
            </a:r>
            <a:r>
              <a:rPr lang="et-EE" sz="2800" dirty="0"/>
              <a:t>’ – kuldsõstar ‘</a:t>
            </a:r>
            <a:r>
              <a:rPr lang="et-EE" sz="2800" dirty="0" err="1"/>
              <a:t>Plotnomjassaja</a:t>
            </a:r>
            <a:r>
              <a:rPr lang="et-EE" sz="2800" dirty="0"/>
              <a:t>’</a:t>
            </a:r>
          </a:p>
          <a:p>
            <a:r>
              <a:rPr lang="et-EE" sz="2800" i="1" dirty="0"/>
              <a:t>Ribes</a:t>
            </a:r>
            <a:r>
              <a:rPr lang="et-EE" sz="2800" dirty="0"/>
              <a:t> ‘</a:t>
            </a:r>
            <a:r>
              <a:rPr lang="et-EE" sz="2800" dirty="0" err="1"/>
              <a:t>Plotnomjassaja</a:t>
            </a:r>
            <a:r>
              <a:rPr lang="et-EE" sz="2800" dirty="0"/>
              <a:t>’ (millise kultuuri sort?)</a:t>
            </a:r>
          </a:p>
          <a:p>
            <a:endParaRPr lang="et-EE" dirty="0"/>
          </a:p>
        </p:txBody>
      </p:sp>
    </p:spTree>
    <p:extLst>
      <p:ext uri="{BB962C8B-B14F-4D97-AF65-F5344CB8AC3E}">
        <p14:creationId xmlns:p14="http://schemas.microsoft.com/office/powerpoint/2010/main" val="1461876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592925" y="624110"/>
            <a:ext cx="8658171" cy="1280890"/>
          </a:xfrm>
        </p:spPr>
        <p:txBody>
          <a:bodyPr/>
          <a:lstStyle/>
          <a:p>
            <a:pPr algn="ctr"/>
            <a:r>
              <a:rPr lang="et-EE" b="1" dirty="0"/>
              <a:t>Karusmarjadel saame kasutada kitsast perekonda </a:t>
            </a:r>
            <a:r>
              <a:rPr lang="et-EE" b="1" i="1" dirty="0" err="1"/>
              <a:t>Grossularia</a:t>
            </a:r>
            <a:endParaRPr lang="et-EE" i="1" dirty="0"/>
          </a:p>
        </p:txBody>
      </p:sp>
      <p:sp>
        <p:nvSpPr>
          <p:cNvPr id="3" name="Sisu kohatäide 2"/>
          <p:cNvSpPr>
            <a:spLocks noGrp="1"/>
          </p:cNvSpPr>
          <p:nvPr>
            <p:ph idx="1"/>
          </p:nvPr>
        </p:nvSpPr>
        <p:spPr>
          <a:xfrm>
            <a:off x="2592925" y="2160104"/>
            <a:ext cx="8658171" cy="4346713"/>
          </a:xfrm>
        </p:spPr>
        <p:txBody>
          <a:bodyPr anchor="ctr">
            <a:normAutofit/>
          </a:bodyPr>
          <a:lstStyle/>
          <a:p>
            <a:r>
              <a:rPr lang="et-EE" sz="2000" b="1" dirty="0"/>
              <a:t>euroopa karusmari </a:t>
            </a:r>
            <a:r>
              <a:rPr lang="et-EE" sz="2000" dirty="0"/>
              <a:t>(</a:t>
            </a:r>
            <a:r>
              <a:rPr lang="et-EE" sz="2000" i="1" dirty="0">
                <a:solidFill>
                  <a:srgbClr val="FF0000"/>
                </a:solidFill>
              </a:rPr>
              <a:t>Ribes </a:t>
            </a:r>
            <a:r>
              <a:rPr lang="et-EE" sz="2000" i="1" dirty="0" err="1">
                <a:solidFill>
                  <a:srgbClr val="FF0000"/>
                </a:solidFill>
              </a:rPr>
              <a:t>uva-crispa</a:t>
            </a:r>
            <a:r>
              <a:rPr lang="et-EE" sz="2000" dirty="0"/>
              <a:t>, </a:t>
            </a:r>
            <a:br>
              <a:rPr lang="et-EE" sz="2000" dirty="0"/>
            </a:br>
            <a:r>
              <a:rPr lang="et-EE" sz="2000" dirty="0"/>
              <a:t>eelistada </a:t>
            </a:r>
            <a:r>
              <a:rPr lang="et-EE" sz="2000" dirty="0" err="1"/>
              <a:t>sün</a:t>
            </a:r>
            <a:r>
              <a:rPr lang="et-EE" sz="2000" dirty="0"/>
              <a:t>.</a:t>
            </a:r>
            <a:r>
              <a:rPr lang="et-EE" sz="2000" i="1" dirty="0"/>
              <a:t> </a:t>
            </a:r>
            <a:r>
              <a:rPr lang="et-EE" sz="2000" b="1" i="1" dirty="0" err="1"/>
              <a:t>Grossularia</a:t>
            </a:r>
            <a:r>
              <a:rPr lang="et-EE" sz="2000" b="1" i="1" dirty="0"/>
              <a:t> </a:t>
            </a:r>
            <a:r>
              <a:rPr lang="et-EE" sz="2000" b="1" i="1" dirty="0" err="1"/>
              <a:t>reclinata</a:t>
            </a:r>
            <a:r>
              <a:rPr lang="et-EE" sz="2000" dirty="0"/>
              <a:t>)</a:t>
            </a:r>
          </a:p>
          <a:p>
            <a:r>
              <a:rPr lang="et-EE" sz="2000" b="1" i="1" dirty="0" err="1"/>
              <a:t>Grossularia</a:t>
            </a:r>
            <a:r>
              <a:rPr lang="et-EE" sz="2000" b="1" i="1" dirty="0"/>
              <a:t> </a:t>
            </a:r>
            <a:r>
              <a:rPr lang="et-EE" sz="2000" b="1" dirty="0"/>
              <a:t>‘</a:t>
            </a:r>
            <a:r>
              <a:rPr lang="et-EE" sz="2000" b="1" dirty="0" err="1"/>
              <a:t>Houghton</a:t>
            </a:r>
            <a:r>
              <a:rPr lang="et-EE" sz="2000" b="1" dirty="0"/>
              <a:t>’ = küla-karusmari</a:t>
            </a:r>
            <a:r>
              <a:rPr lang="et-EE" sz="2000" i="1" dirty="0"/>
              <a:t> </a:t>
            </a:r>
            <a:r>
              <a:rPr lang="et-EE" sz="2000" i="1" dirty="0" err="1"/>
              <a:t>Grossularia</a:t>
            </a:r>
            <a:r>
              <a:rPr lang="et-EE" sz="2000" i="1" dirty="0"/>
              <a:t> </a:t>
            </a:r>
            <a:r>
              <a:rPr lang="et-EE" sz="2000" dirty="0"/>
              <a:t>×</a:t>
            </a:r>
            <a:r>
              <a:rPr lang="et-EE" sz="2000" i="1" dirty="0"/>
              <a:t> </a:t>
            </a:r>
            <a:r>
              <a:rPr lang="et-EE" sz="2000" i="1" dirty="0" err="1"/>
              <a:t>rusticum</a:t>
            </a:r>
            <a:r>
              <a:rPr lang="et-EE" sz="2000" i="1" dirty="0"/>
              <a:t> (</a:t>
            </a:r>
            <a:r>
              <a:rPr lang="et-EE" sz="2000" i="1" dirty="0" err="1"/>
              <a:t>G.hirtella</a:t>
            </a:r>
            <a:r>
              <a:rPr lang="et-EE" sz="2000" i="1" dirty="0"/>
              <a:t>  </a:t>
            </a:r>
            <a:r>
              <a:rPr lang="et-EE" sz="2000" dirty="0"/>
              <a:t>× </a:t>
            </a:r>
            <a:r>
              <a:rPr lang="et-EE" sz="2000" i="1" dirty="0" err="1"/>
              <a:t>G.reclinata</a:t>
            </a:r>
            <a:r>
              <a:rPr lang="et-EE" sz="2000" dirty="0"/>
              <a:t>) </a:t>
            </a:r>
          </a:p>
          <a:p>
            <a:r>
              <a:rPr lang="et-EE" sz="2000" b="1" i="1" dirty="0" err="1"/>
              <a:t>Grossularia</a:t>
            </a:r>
            <a:r>
              <a:rPr lang="et-EE" sz="2000" b="1" dirty="0"/>
              <a:t> ’</a:t>
            </a:r>
            <a:r>
              <a:rPr lang="et-EE" sz="2000" b="1" dirty="0" err="1"/>
              <a:t>Smena</a:t>
            </a:r>
            <a:r>
              <a:rPr lang="et-EE" sz="2000" b="1" dirty="0"/>
              <a:t>’ = </a:t>
            </a:r>
            <a:r>
              <a:rPr lang="et-EE" sz="2000" i="1" dirty="0" err="1"/>
              <a:t>Grossularia</a:t>
            </a:r>
            <a:r>
              <a:rPr lang="et-EE" sz="2000" i="1" dirty="0"/>
              <a:t> </a:t>
            </a:r>
            <a:r>
              <a:rPr lang="et-EE" sz="2000" dirty="0"/>
              <a:t>×</a:t>
            </a:r>
            <a:r>
              <a:rPr lang="et-EE" sz="2000" i="1" dirty="0"/>
              <a:t> </a:t>
            </a:r>
            <a:r>
              <a:rPr lang="et-EE" sz="2000" i="1" dirty="0" err="1"/>
              <a:t>rusticum</a:t>
            </a:r>
            <a:r>
              <a:rPr lang="et-EE" sz="2000" i="1" dirty="0"/>
              <a:t> </a:t>
            </a:r>
            <a:r>
              <a:rPr lang="et-EE" sz="2000" dirty="0"/>
              <a:t> ’</a:t>
            </a:r>
            <a:r>
              <a:rPr lang="et-EE" sz="2000" dirty="0" err="1"/>
              <a:t>Houghton</a:t>
            </a:r>
            <a:r>
              <a:rPr lang="et-EE" sz="2000" dirty="0"/>
              <a:t>’ × </a:t>
            </a:r>
            <a:r>
              <a:rPr lang="et-EE" sz="2000" i="1" dirty="0" err="1"/>
              <a:t>Grossularia</a:t>
            </a:r>
            <a:r>
              <a:rPr lang="et-EE" sz="2000" i="1" dirty="0"/>
              <a:t> </a:t>
            </a:r>
            <a:r>
              <a:rPr lang="et-EE" sz="2000" i="1" dirty="0" err="1"/>
              <a:t>reclinata</a:t>
            </a:r>
            <a:r>
              <a:rPr lang="et-EE" sz="2000" i="1" dirty="0"/>
              <a:t> </a:t>
            </a:r>
            <a:r>
              <a:rPr lang="et-EE" sz="2000" dirty="0"/>
              <a:t>’Roheline Pudelmari’</a:t>
            </a:r>
          </a:p>
          <a:p>
            <a:r>
              <a:rPr lang="et-EE" sz="2000" b="1" i="1" dirty="0" err="1"/>
              <a:t>Grossularia</a:t>
            </a:r>
            <a:r>
              <a:rPr lang="et-EE" sz="2000" b="1" dirty="0"/>
              <a:t> ‘</a:t>
            </a:r>
            <a:r>
              <a:rPr lang="et-EE" sz="2000" b="1" dirty="0" err="1"/>
              <a:t>Malahhit</a:t>
            </a:r>
            <a:r>
              <a:rPr lang="et-EE" sz="2000" b="1" dirty="0"/>
              <a:t>’ </a:t>
            </a:r>
            <a:r>
              <a:rPr lang="et-EE" sz="2000" dirty="0"/>
              <a:t>(esivanemate seas G. </a:t>
            </a:r>
            <a:r>
              <a:rPr lang="et-EE" sz="2000" dirty="0" err="1"/>
              <a:t>succirubra</a:t>
            </a:r>
            <a:r>
              <a:rPr lang="et-EE" sz="2000" dirty="0"/>
              <a:t> ja G. </a:t>
            </a:r>
            <a:r>
              <a:rPr lang="et-EE" sz="2000" dirty="0" err="1"/>
              <a:t>nivea</a:t>
            </a:r>
            <a:r>
              <a:rPr lang="et-EE" sz="2000" dirty="0"/>
              <a:t>)</a:t>
            </a:r>
          </a:p>
          <a:p>
            <a:r>
              <a:rPr lang="et-EE" sz="2000" b="1" i="1" dirty="0" err="1"/>
              <a:t>Grossularia</a:t>
            </a:r>
            <a:r>
              <a:rPr lang="et-EE" sz="2000" b="1" dirty="0"/>
              <a:t> ‘</a:t>
            </a:r>
            <a:r>
              <a:rPr lang="et-EE" sz="2000" b="1" dirty="0" err="1"/>
              <a:t>Invicta</a:t>
            </a:r>
            <a:r>
              <a:rPr lang="et-EE" sz="2000" b="1" dirty="0"/>
              <a:t>’</a:t>
            </a:r>
          </a:p>
        </p:txBody>
      </p:sp>
    </p:spTree>
    <p:extLst>
      <p:ext uri="{BB962C8B-B14F-4D97-AF65-F5344CB8AC3E}">
        <p14:creationId xmlns:p14="http://schemas.microsoft.com/office/powerpoint/2010/main" val="1002966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592926" y="624110"/>
            <a:ext cx="8578658" cy="1280890"/>
          </a:xfrm>
        </p:spPr>
        <p:txBody>
          <a:bodyPr/>
          <a:lstStyle/>
          <a:p>
            <a:pPr algn="ctr"/>
            <a:r>
              <a:rPr lang="et-EE" b="1" dirty="0"/>
              <a:t>Sõstardel on alamperekonnad</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378314700"/>
              </p:ext>
            </p:extLst>
          </p:nvPr>
        </p:nvGraphicFramePr>
        <p:xfrm>
          <a:off x="2592924" y="1669774"/>
          <a:ext cx="8578659" cy="3869635"/>
        </p:xfrm>
        <a:graphic>
          <a:graphicData uri="http://schemas.openxmlformats.org/drawingml/2006/table">
            <a:tbl>
              <a:tblPr firstRow="1" firstCol="1" bandRow="1">
                <a:tableStyleId>{5C22544A-7EE6-4342-B048-85BDC9FD1C3A}</a:tableStyleId>
              </a:tblPr>
              <a:tblGrid>
                <a:gridCol w="2223394">
                  <a:extLst>
                    <a:ext uri="{9D8B030D-6E8A-4147-A177-3AD203B41FA5}">
                      <a16:colId xmlns:a16="http://schemas.microsoft.com/office/drawing/2014/main" val="4177465280"/>
                    </a:ext>
                  </a:extLst>
                </a:gridCol>
                <a:gridCol w="1624239">
                  <a:extLst>
                    <a:ext uri="{9D8B030D-6E8A-4147-A177-3AD203B41FA5}">
                      <a16:colId xmlns:a16="http://schemas.microsoft.com/office/drawing/2014/main" val="1540942116"/>
                    </a:ext>
                  </a:extLst>
                </a:gridCol>
                <a:gridCol w="1616765">
                  <a:extLst>
                    <a:ext uri="{9D8B030D-6E8A-4147-A177-3AD203B41FA5}">
                      <a16:colId xmlns:a16="http://schemas.microsoft.com/office/drawing/2014/main" val="1775584868"/>
                    </a:ext>
                  </a:extLst>
                </a:gridCol>
                <a:gridCol w="3114261">
                  <a:extLst>
                    <a:ext uri="{9D8B030D-6E8A-4147-A177-3AD203B41FA5}">
                      <a16:colId xmlns:a16="http://schemas.microsoft.com/office/drawing/2014/main" val="3645750847"/>
                    </a:ext>
                  </a:extLst>
                </a:gridCol>
              </a:tblGrid>
              <a:tr h="967409">
                <a:tc>
                  <a:txBody>
                    <a:bodyPr/>
                    <a:lstStyle/>
                    <a:p>
                      <a:pPr>
                        <a:lnSpc>
                          <a:spcPct val="107000"/>
                        </a:lnSpc>
                        <a:spcAft>
                          <a:spcPts val="0"/>
                        </a:spcAft>
                      </a:pPr>
                      <a:r>
                        <a:rPr lang="et-EE" sz="2400" dirty="0">
                          <a:solidFill>
                            <a:schemeClr val="tx1"/>
                          </a:solidFill>
                          <a:effectLst/>
                        </a:rPr>
                        <a:t>Kultuur</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400" dirty="0">
                          <a:solidFill>
                            <a:schemeClr val="tx1"/>
                          </a:solidFill>
                          <a:effectLst/>
                        </a:rPr>
                        <a:t>Lai perekond</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0"/>
                        </a:spcAft>
                      </a:pPr>
                      <a:r>
                        <a:rPr lang="et-EE" sz="2400" dirty="0">
                          <a:solidFill>
                            <a:schemeClr val="tx1"/>
                          </a:solidFill>
                          <a:effectLst/>
                        </a:rPr>
                        <a:t>Kitsas perekond</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dirty="0">
                          <a:solidFill>
                            <a:schemeClr val="tx1"/>
                          </a:solidFill>
                          <a:effectLst/>
                        </a:rPr>
                        <a:t>Alamperekonnad</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8729416"/>
                  </a:ext>
                </a:extLst>
              </a:tr>
              <a:tr h="954156">
                <a:tc>
                  <a:txBody>
                    <a:bodyPr/>
                    <a:lstStyle/>
                    <a:p>
                      <a:pPr>
                        <a:lnSpc>
                          <a:spcPct val="107000"/>
                        </a:lnSpc>
                        <a:spcAft>
                          <a:spcPts val="0"/>
                        </a:spcAft>
                      </a:pPr>
                      <a:r>
                        <a:rPr lang="et-EE" sz="2400">
                          <a:solidFill>
                            <a:schemeClr val="tx1"/>
                          </a:solidFill>
                          <a:effectLst/>
                        </a:rPr>
                        <a:t>Must sõstar</a:t>
                      </a:r>
                      <a:endParaRPr lang="et-EE"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i="1" dirty="0">
                          <a:solidFill>
                            <a:schemeClr val="tx1"/>
                          </a:solidFill>
                          <a:effectLst/>
                        </a:rPr>
                        <a:t>Ribes</a:t>
                      </a:r>
                      <a:r>
                        <a:rPr lang="et-EE" sz="2400" dirty="0">
                          <a:solidFill>
                            <a:schemeClr val="tx1"/>
                          </a:solidFill>
                          <a:effectLst/>
                        </a:rPr>
                        <a:t> L.</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dirty="0">
                          <a:solidFill>
                            <a:schemeClr val="tx1"/>
                          </a:solidFill>
                          <a:effectLst/>
                        </a:rPr>
                        <a:t> </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i="1" dirty="0">
                          <a:solidFill>
                            <a:schemeClr val="tx1"/>
                          </a:solidFill>
                          <a:effectLst/>
                        </a:rPr>
                        <a:t>Ribes</a:t>
                      </a:r>
                      <a:r>
                        <a:rPr lang="et-EE" sz="2400" dirty="0">
                          <a:solidFill>
                            <a:schemeClr val="tx1"/>
                          </a:solidFill>
                          <a:effectLst/>
                        </a:rPr>
                        <a:t> </a:t>
                      </a:r>
                      <a:r>
                        <a:rPr lang="et-EE" sz="2400" dirty="0" err="1">
                          <a:solidFill>
                            <a:schemeClr val="tx1"/>
                          </a:solidFill>
                          <a:effectLst/>
                        </a:rPr>
                        <a:t>subg</a:t>
                      </a:r>
                      <a:r>
                        <a:rPr lang="et-EE" sz="2400" dirty="0">
                          <a:solidFill>
                            <a:schemeClr val="tx1"/>
                          </a:solidFill>
                          <a:effectLst/>
                        </a:rPr>
                        <a:t>. </a:t>
                      </a:r>
                      <a:r>
                        <a:rPr lang="et-EE" sz="2400" i="1" dirty="0" err="1">
                          <a:solidFill>
                            <a:schemeClr val="tx1"/>
                          </a:solidFill>
                          <a:effectLst/>
                        </a:rPr>
                        <a:t>Eucoreosma</a:t>
                      </a:r>
                      <a:r>
                        <a:rPr lang="et-EE" sz="2400" dirty="0">
                          <a:solidFill>
                            <a:schemeClr val="tx1"/>
                          </a:solidFill>
                          <a:effectLst/>
                        </a:rPr>
                        <a:t> </a:t>
                      </a:r>
                      <a:r>
                        <a:rPr lang="et-EE" sz="2400" dirty="0" err="1">
                          <a:solidFill>
                            <a:schemeClr val="tx1"/>
                          </a:solidFill>
                          <a:effectLst/>
                        </a:rPr>
                        <a:t>Jancz</a:t>
                      </a:r>
                      <a:r>
                        <a:rPr lang="et-EE" sz="2400" dirty="0">
                          <a:solidFill>
                            <a:schemeClr val="tx1"/>
                          </a:solidFill>
                          <a:effectLst/>
                        </a:rPr>
                        <a:t>.</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4993095"/>
                  </a:ext>
                </a:extLst>
              </a:tr>
              <a:tr h="940904">
                <a:tc>
                  <a:txBody>
                    <a:bodyPr/>
                    <a:lstStyle/>
                    <a:p>
                      <a:pPr>
                        <a:lnSpc>
                          <a:spcPct val="107000"/>
                        </a:lnSpc>
                        <a:spcAft>
                          <a:spcPts val="0"/>
                        </a:spcAft>
                      </a:pPr>
                      <a:r>
                        <a:rPr lang="et-EE" sz="2400">
                          <a:solidFill>
                            <a:schemeClr val="tx1"/>
                          </a:solidFill>
                          <a:effectLst/>
                        </a:rPr>
                        <a:t>Punane sõstar</a:t>
                      </a:r>
                      <a:endParaRPr lang="et-EE"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i="1" dirty="0">
                          <a:solidFill>
                            <a:schemeClr val="tx1"/>
                          </a:solidFill>
                          <a:effectLst/>
                        </a:rPr>
                        <a:t>Ribes</a:t>
                      </a:r>
                      <a:r>
                        <a:rPr lang="et-EE" sz="2400" dirty="0">
                          <a:solidFill>
                            <a:schemeClr val="tx1"/>
                          </a:solidFill>
                          <a:effectLst/>
                        </a:rPr>
                        <a:t> L.</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a:solidFill>
                            <a:schemeClr val="tx1"/>
                          </a:solidFill>
                          <a:effectLst/>
                        </a:rPr>
                        <a:t> </a:t>
                      </a:r>
                      <a:endParaRPr lang="et-EE"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i="1" dirty="0">
                          <a:solidFill>
                            <a:schemeClr val="tx1"/>
                          </a:solidFill>
                          <a:effectLst/>
                        </a:rPr>
                        <a:t>Ribes</a:t>
                      </a:r>
                      <a:r>
                        <a:rPr lang="et-EE" sz="2400" dirty="0">
                          <a:solidFill>
                            <a:schemeClr val="tx1"/>
                          </a:solidFill>
                          <a:effectLst/>
                        </a:rPr>
                        <a:t> </a:t>
                      </a:r>
                      <a:r>
                        <a:rPr lang="et-EE" sz="2400" dirty="0" err="1">
                          <a:solidFill>
                            <a:schemeClr val="tx1"/>
                          </a:solidFill>
                          <a:effectLst/>
                        </a:rPr>
                        <a:t>subg</a:t>
                      </a:r>
                      <a:r>
                        <a:rPr lang="et-EE" sz="2400" dirty="0">
                          <a:solidFill>
                            <a:schemeClr val="tx1"/>
                          </a:solidFill>
                          <a:effectLst/>
                        </a:rPr>
                        <a:t>. </a:t>
                      </a:r>
                      <a:r>
                        <a:rPr lang="et-EE" sz="2400" i="1" dirty="0" err="1">
                          <a:solidFill>
                            <a:schemeClr val="tx1"/>
                          </a:solidFill>
                          <a:effectLst/>
                        </a:rPr>
                        <a:t>Ribesia</a:t>
                      </a:r>
                      <a:r>
                        <a:rPr lang="et-EE" sz="2400" dirty="0">
                          <a:solidFill>
                            <a:schemeClr val="tx1"/>
                          </a:solidFill>
                          <a:effectLst/>
                        </a:rPr>
                        <a:t> (</a:t>
                      </a:r>
                      <a:r>
                        <a:rPr lang="et-EE" sz="2400" dirty="0" err="1">
                          <a:solidFill>
                            <a:schemeClr val="tx1"/>
                          </a:solidFill>
                          <a:effectLst/>
                        </a:rPr>
                        <a:t>Berl</a:t>
                      </a:r>
                      <a:r>
                        <a:rPr lang="et-EE" sz="2400" dirty="0">
                          <a:solidFill>
                            <a:schemeClr val="tx1"/>
                          </a:solidFill>
                          <a:effectLst/>
                        </a:rPr>
                        <a:t>.) </a:t>
                      </a:r>
                      <a:r>
                        <a:rPr lang="et-EE" sz="2400" dirty="0" err="1">
                          <a:solidFill>
                            <a:schemeClr val="tx1"/>
                          </a:solidFill>
                          <a:effectLst/>
                        </a:rPr>
                        <a:t>Jancz</a:t>
                      </a:r>
                      <a:r>
                        <a:rPr lang="et-EE" sz="2400" dirty="0">
                          <a:solidFill>
                            <a:schemeClr val="tx1"/>
                          </a:solidFill>
                          <a:effectLst/>
                        </a:rPr>
                        <a:t>.</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1290020"/>
                  </a:ext>
                </a:extLst>
              </a:tr>
              <a:tr h="1007166">
                <a:tc>
                  <a:txBody>
                    <a:bodyPr/>
                    <a:lstStyle/>
                    <a:p>
                      <a:pPr>
                        <a:lnSpc>
                          <a:spcPct val="107000"/>
                        </a:lnSpc>
                        <a:spcAft>
                          <a:spcPts val="0"/>
                        </a:spcAft>
                      </a:pPr>
                      <a:r>
                        <a:rPr lang="et-EE" sz="2400" dirty="0">
                          <a:solidFill>
                            <a:schemeClr val="tx1"/>
                          </a:solidFill>
                          <a:effectLst/>
                        </a:rPr>
                        <a:t>Kuldsõstar</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i="1" dirty="0">
                          <a:solidFill>
                            <a:schemeClr val="tx1"/>
                          </a:solidFill>
                          <a:effectLst/>
                        </a:rPr>
                        <a:t>Ribes</a:t>
                      </a:r>
                      <a:r>
                        <a:rPr lang="et-EE" sz="2400" dirty="0">
                          <a:solidFill>
                            <a:schemeClr val="tx1"/>
                          </a:solidFill>
                          <a:effectLst/>
                        </a:rPr>
                        <a:t> L.</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dirty="0">
                          <a:solidFill>
                            <a:schemeClr val="tx1"/>
                          </a:solidFill>
                          <a:effectLst/>
                        </a:rPr>
                        <a:t> </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t-EE" sz="2400" i="1" dirty="0">
                          <a:solidFill>
                            <a:schemeClr val="tx1"/>
                          </a:solidFill>
                          <a:effectLst/>
                        </a:rPr>
                        <a:t>Ribes</a:t>
                      </a:r>
                      <a:r>
                        <a:rPr lang="et-EE" sz="2400" dirty="0">
                          <a:solidFill>
                            <a:schemeClr val="tx1"/>
                          </a:solidFill>
                          <a:effectLst/>
                        </a:rPr>
                        <a:t> </a:t>
                      </a:r>
                      <a:r>
                        <a:rPr lang="et-EE" sz="2400" dirty="0" err="1">
                          <a:solidFill>
                            <a:schemeClr val="tx1"/>
                          </a:solidFill>
                          <a:effectLst/>
                        </a:rPr>
                        <a:t>subg</a:t>
                      </a:r>
                      <a:r>
                        <a:rPr lang="et-EE" sz="2400" dirty="0">
                          <a:solidFill>
                            <a:schemeClr val="tx1"/>
                          </a:solidFill>
                          <a:effectLst/>
                        </a:rPr>
                        <a:t>. </a:t>
                      </a:r>
                      <a:r>
                        <a:rPr lang="et-EE" sz="2400" i="1" dirty="0" err="1">
                          <a:solidFill>
                            <a:schemeClr val="tx1"/>
                          </a:solidFill>
                          <a:effectLst/>
                        </a:rPr>
                        <a:t>Symphocalyx</a:t>
                      </a:r>
                      <a:r>
                        <a:rPr lang="et-EE" sz="2400" dirty="0">
                          <a:solidFill>
                            <a:schemeClr val="tx1"/>
                          </a:solidFill>
                          <a:effectLst/>
                        </a:rPr>
                        <a:t> </a:t>
                      </a:r>
                      <a:r>
                        <a:rPr lang="et-EE" sz="2400" dirty="0" err="1">
                          <a:solidFill>
                            <a:schemeClr val="tx1"/>
                          </a:solidFill>
                          <a:effectLst/>
                        </a:rPr>
                        <a:t>Berl</a:t>
                      </a:r>
                      <a:r>
                        <a:rPr lang="et-EE" sz="2400" dirty="0">
                          <a:solidFill>
                            <a:schemeClr val="tx1"/>
                          </a:solidFill>
                          <a:effectLst/>
                        </a:rPr>
                        <a:t>. </a:t>
                      </a:r>
                      <a:endParaRPr lang="et-E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0905712"/>
                  </a:ext>
                </a:extLst>
              </a:tr>
            </a:tbl>
          </a:graphicData>
        </a:graphic>
      </p:graphicFrame>
    </p:spTree>
    <p:extLst>
      <p:ext uri="{BB962C8B-B14F-4D97-AF65-F5344CB8AC3E}">
        <p14:creationId xmlns:p14="http://schemas.microsoft.com/office/powerpoint/2010/main" val="345399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b="1" dirty="0"/>
              <a:t>Soovitused sordinimede kirjutamiseks perekonnas </a:t>
            </a:r>
            <a:r>
              <a:rPr lang="et-EE" b="1" i="1" dirty="0" err="1"/>
              <a:t>Ribes</a:t>
            </a:r>
            <a:endParaRPr lang="et-EE" b="1" i="1"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2549835749"/>
              </p:ext>
            </p:extLst>
          </p:nvPr>
        </p:nvGraphicFramePr>
        <p:xfrm>
          <a:off x="2504661" y="2067340"/>
          <a:ext cx="8589627" cy="4215718"/>
        </p:xfrm>
        <a:graphic>
          <a:graphicData uri="http://schemas.openxmlformats.org/drawingml/2006/table">
            <a:tbl>
              <a:tblPr firstRow="1" firstCol="1" bandRow="1"/>
              <a:tblGrid>
                <a:gridCol w="1378226">
                  <a:extLst>
                    <a:ext uri="{9D8B030D-6E8A-4147-A177-3AD203B41FA5}">
                      <a16:colId xmlns:a16="http://schemas.microsoft.com/office/drawing/2014/main" val="2815090231"/>
                    </a:ext>
                  </a:extLst>
                </a:gridCol>
                <a:gridCol w="3493769">
                  <a:extLst>
                    <a:ext uri="{9D8B030D-6E8A-4147-A177-3AD203B41FA5}">
                      <a16:colId xmlns:a16="http://schemas.microsoft.com/office/drawing/2014/main" val="1736837709"/>
                    </a:ext>
                  </a:extLst>
                </a:gridCol>
                <a:gridCol w="3717632">
                  <a:extLst>
                    <a:ext uri="{9D8B030D-6E8A-4147-A177-3AD203B41FA5}">
                      <a16:colId xmlns:a16="http://schemas.microsoft.com/office/drawing/2014/main" val="3196838781"/>
                    </a:ext>
                  </a:extLst>
                </a:gridCol>
              </a:tblGrid>
              <a:tr h="468564">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Kultuur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Kopeeritud taimekataloogist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Soovitus sordinime kirjutamiseks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6608485"/>
                  </a:ext>
                </a:extLst>
              </a:tr>
              <a:tr h="937124">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Karusmari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i="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uva-crispa</a:t>
                      </a:r>
                      <a:r>
                        <a:rPr lang="et-EE" sz="2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Hinnonmäki</a:t>
                      </a:r>
                      <a:r>
                        <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kollane'</a:t>
                      </a:r>
                    </a:p>
                    <a:p>
                      <a:pPr>
                        <a:lnSpc>
                          <a:spcPct val="107000"/>
                        </a:lnSpc>
                        <a:spcAft>
                          <a:spcPts val="0"/>
                        </a:spcAft>
                      </a:pPr>
                      <a:r>
                        <a:rPr lang="et-EE" sz="2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endPar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b="1"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Grossularia</a:t>
                      </a: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Hinnonmäen</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Keltainen</a:t>
                      </a: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3872862"/>
                  </a:ext>
                </a:extLst>
              </a:tr>
              <a:tr h="937124">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Must </a:t>
                      </a:r>
                    </a:p>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sõstar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i="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nigrum</a:t>
                      </a:r>
                      <a:r>
                        <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Pamjati</a:t>
                      </a:r>
                      <a:r>
                        <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Vavilova</a:t>
                      </a:r>
                      <a:r>
                        <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t-EE"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b="1"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Eucoreosma</a:t>
                      </a: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rühm)</a:t>
                      </a: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Pamjati</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Vavilova</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9792511"/>
                  </a:ext>
                </a:extLst>
              </a:tr>
              <a:tr h="937124">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Punane sõstar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rubrum</a:t>
                      </a:r>
                      <a:r>
                        <a:rPr lang="et-EE"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Jüterbogi</a:t>
                      </a:r>
                      <a:r>
                        <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Valge'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b="1"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Ribesia</a:t>
                      </a: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rühm) </a:t>
                      </a:r>
                      <a:b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Jüterbogi</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Valge’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4787700"/>
                  </a:ext>
                </a:extLst>
              </a:tr>
              <a:tr h="894498">
                <a:tc>
                  <a:txBody>
                    <a:bodyPr/>
                    <a:lstStyle/>
                    <a:p>
                      <a:pPr>
                        <a:lnSpc>
                          <a:spcPct val="107000"/>
                        </a:lnSpc>
                        <a:spcAft>
                          <a:spcPts val="0"/>
                        </a:spcAft>
                      </a:pP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Kuldsõstar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aureum</a:t>
                      </a:r>
                      <a:r>
                        <a:rPr lang="et-EE" sz="20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Raadu</a:t>
                      </a:r>
                      <a:r>
                        <a:rPr lang="et-E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0"/>
                        </a:spcAft>
                      </a:pP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Ribes (</a:t>
                      </a:r>
                      <a:r>
                        <a:rPr lang="et-EE" sz="2000" b="1" i="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Symphocalyx</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-rühm</a:t>
                      </a:r>
                      <a:r>
                        <a:rPr lang="et-EE" sz="20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t-EE" sz="2000" b="1"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Raadu</a:t>
                      </a:r>
                      <a:r>
                        <a:rPr lang="et-E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5266246"/>
                  </a:ext>
                </a:extLst>
              </a:tr>
            </a:tbl>
          </a:graphicData>
        </a:graphic>
      </p:graphicFrame>
    </p:spTree>
    <p:extLst>
      <p:ext uri="{BB962C8B-B14F-4D97-AF65-F5344CB8AC3E}">
        <p14:creationId xmlns:p14="http://schemas.microsoft.com/office/powerpoint/2010/main" val="364847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592926" y="624110"/>
            <a:ext cx="8300362" cy="1280890"/>
          </a:xfrm>
        </p:spPr>
        <p:txBody>
          <a:bodyPr>
            <a:normAutofit/>
          </a:bodyPr>
          <a:lstStyle/>
          <a:p>
            <a:pPr algn="ctr"/>
            <a:r>
              <a:rPr lang="et-EE" b="1" dirty="0"/>
              <a:t>Lõppsoovitus</a:t>
            </a:r>
            <a:br>
              <a:rPr lang="et-EE" i="1" dirty="0"/>
            </a:br>
            <a:endParaRPr lang="et-EE" dirty="0"/>
          </a:p>
        </p:txBody>
      </p:sp>
      <p:sp>
        <p:nvSpPr>
          <p:cNvPr id="3" name="Sisu kohatäide 2"/>
          <p:cNvSpPr>
            <a:spLocks noGrp="1"/>
          </p:cNvSpPr>
          <p:nvPr>
            <p:ph idx="1"/>
          </p:nvPr>
        </p:nvSpPr>
        <p:spPr>
          <a:xfrm>
            <a:off x="2592926" y="1669774"/>
            <a:ext cx="8304075" cy="3777622"/>
          </a:xfrm>
        </p:spPr>
        <p:txBody>
          <a:bodyPr>
            <a:normAutofit lnSpcReduction="10000"/>
          </a:bodyPr>
          <a:lstStyle/>
          <a:p>
            <a:pPr marL="0" indent="0" algn="just">
              <a:buNone/>
            </a:pPr>
            <a:r>
              <a:rPr lang="et-EE" sz="2800" b="1" dirty="0"/>
              <a:t>Sisulistest eksimustest hoidumiseks võiksime taimenimedes koos sordinimega kasutada julgemalt liiginime asemel perekonnanime. Seda eriti siis, kui me sordi </a:t>
            </a:r>
            <a:r>
              <a:rPr lang="et-EE" sz="2800" b="1" dirty="0" err="1"/>
              <a:t>liigilises</a:t>
            </a:r>
            <a:r>
              <a:rPr lang="et-EE" sz="2800" b="1" dirty="0"/>
              <a:t> kuuluvuses kindlad pole.</a:t>
            </a:r>
            <a:r>
              <a:rPr lang="et-EE" sz="2800" dirty="0"/>
              <a:t>  </a:t>
            </a:r>
            <a:r>
              <a:rPr lang="et-EE" sz="2800" i="1" dirty="0"/>
              <a:t> </a:t>
            </a:r>
          </a:p>
          <a:p>
            <a:pPr marL="0" indent="0">
              <a:buNone/>
            </a:pPr>
            <a:r>
              <a:rPr lang="et-EE" sz="2800" i="1" dirty="0" err="1"/>
              <a:t>Malus</a:t>
            </a:r>
            <a:r>
              <a:rPr lang="et-EE" sz="2800" i="1" dirty="0"/>
              <a:t> </a:t>
            </a:r>
            <a:r>
              <a:rPr lang="et-EE" sz="2800" dirty="0"/>
              <a:t>‘</a:t>
            </a:r>
            <a:r>
              <a:rPr lang="et-EE" sz="2800" dirty="0" err="1"/>
              <a:t>Dolgo</a:t>
            </a:r>
            <a:r>
              <a:rPr lang="et-EE" sz="2800" dirty="0"/>
              <a:t>’ – õunapuu ‘</a:t>
            </a:r>
            <a:r>
              <a:rPr lang="et-EE" sz="2800" dirty="0" err="1"/>
              <a:t>Dolgo</a:t>
            </a:r>
            <a:r>
              <a:rPr lang="et-EE" sz="2800" dirty="0"/>
              <a:t>’</a:t>
            </a:r>
          </a:p>
          <a:p>
            <a:pPr marL="0" indent="0">
              <a:buNone/>
            </a:pPr>
            <a:r>
              <a:rPr lang="et-EE" sz="2800" i="1" dirty="0" err="1"/>
              <a:t>Vitis</a:t>
            </a:r>
            <a:r>
              <a:rPr lang="et-EE" sz="2800" i="1" dirty="0"/>
              <a:t> </a:t>
            </a:r>
            <a:r>
              <a:rPr lang="et-EE" sz="2800" dirty="0"/>
              <a:t>‘</a:t>
            </a:r>
            <a:r>
              <a:rPr lang="et-EE" sz="2800" dirty="0" err="1"/>
              <a:t>Zilga</a:t>
            </a:r>
            <a:r>
              <a:rPr lang="et-EE" sz="2800" dirty="0"/>
              <a:t>’ – viinapuu ‘</a:t>
            </a:r>
            <a:r>
              <a:rPr lang="et-EE" sz="2800" dirty="0" err="1"/>
              <a:t>Zilga</a:t>
            </a:r>
            <a:r>
              <a:rPr lang="et-EE" sz="2800" dirty="0"/>
              <a:t>’</a:t>
            </a:r>
          </a:p>
          <a:p>
            <a:pPr marL="0" indent="0">
              <a:buNone/>
            </a:pPr>
            <a:r>
              <a:rPr lang="et-EE" sz="2800" i="1" dirty="0" err="1"/>
              <a:t>Vaccinium</a:t>
            </a:r>
            <a:r>
              <a:rPr lang="et-EE" sz="2800" i="1" dirty="0"/>
              <a:t> </a:t>
            </a:r>
            <a:r>
              <a:rPr lang="et-EE" sz="2800" dirty="0"/>
              <a:t>‘</a:t>
            </a:r>
            <a:r>
              <a:rPr lang="et-EE" sz="2800" dirty="0" err="1"/>
              <a:t>Northblue</a:t>
            </a:r>
            <a:r>
              <a:rPr lang="et-EE" sz="2800" dirty="0"/>
              <a:t>’ – mustikas ‘</a:t>
            </a:r>
            <a:r>
              <a:rPr lang="et-EE" sz="2800" dirty="0" err="1"/>
              <a:t>Northblue</a:t>
            </a:r>
            <a:r>
              <a:rPr lang="et-EE" sz="2800" dirty="0"/>
              <a:t>’ </a:t>
            </a:r>
          </a:p>
          <a:p>
            <a:endParaRPr lang="et-EE" dirty="0"/>
          </a:p>
        </p:txBody>
      </p:sp>
    </p:spTree>
    <p:extLst>
      <p:ext uri="{BB962C8B-B14F-4D97-AF65-F5344CB8AC3E}">
        <p14:creationId xmlns:p14="http://schemas.microsoft.com/office/powerpoint/2010/main" val="3765927080"/>
      </p:ext>
    </p:extLst>
  </p:cSld>
  <p:clrMapOvr>
    <a:masterClrMapping/>
  </p:clrMapOvr>
</p:sld>
</file>

<file path=ppt/theme/theme1.xml><?xml version="1.0" encoding="utf-8"?>
<a:theme xmlns:a="http://schemas.openxmlformats.org/drawingml/2006/main" name="Rohukõrred">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228</TotalTime>
  <Words>324</Words>
  <Application>Microsoft Office PowerPoint</Application>
  <PresentationFormat>Laiekraan</PresentationFormat>
  <Paragraphs>79</Paragraphs>
  <Slides>9</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9</vt:i4>
      </vt:variant>
    </vt:vector>
  </HeadingPairs>
  <TitlesOfParts>
    <vt:vector size="15" baseType="lpstr">
      <vt:lpstr>Arial</vt:lpstr>
      <vt:lpstr>Calibri</vt:lpstr>
      <vt:lpstr>Century Gothic</vt:lpstr>
      <vt:lpstr>Times New Roman</vt:lpstr>
      <vt:lpstr>Wingdings 3</vt:lpstr>
      <vt:lpstr>Rohukõrred</vt:lpstr>
      <vt:lpstr>Taimenimede kirjutamine perekond Ribes näitel</vt:lpstr>
      <vt:lpstr>PowerPointi esitlus</vt:lpstr>
      <vt:lpstr>Andmebaasi avaleht Klõpsa: Abi otsingu kasutamisel</vt:lpstr>
      <vt:lpstr>Lai või kitsas perekond</vt:lpstr>
      <vt:lpstr>Aednikule on sordinimi liiginimest vajalikum</vt:lpstr>
      <vt:lpstr>Karusmarjadel saame kasutada kitsast perekonda Grossularia</vt:lpstr>
      <vt:lpstr>Sõstardel on alamperekonnad</vt:lpstr>
      <vt:lpstr>Soovitused sordinimede kirjutamiseks perekonnas Ribes</vt:lpstr>
      <vt:lpstr>Lõppsoovitus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Ribes</dc:title>
  <dc:creator>Jaan Kivistik</dc:creator>
  <cp:lastModifiedBy>Jaan Kivistik</cp:lastModifiedBy>
  <cp:revision>25</cp:revision>
  <dcterms:created xsi:type="dcterms:W3CDTF">2017-03-22T17:47:58Z</dcterms:created>
  <dcterms:modified xsi:type="dcterms:W3CDTF">2017-04-21T19:47:04Z</dcterms:modified>
</cp:coreProperties>
</file>